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58" r:id="rId3"/>
    <p:sldId id="291" r:id="rId4"/>
    <p:sldId id="259" r:id="rId5"/>
    <p:sldId id="272" r:id="rId6"/>
    <p:sldId id="273" r:id="rId7"/>
    <p:sldId id="274" r:id="rId8"/>
    <p:sldId id="275" r:id="rId9"/>
    <p:sldId id="276" r:id="rId10"/>
    <p:sldId id="282" r:id="rId11"/>
    <p:sldId id="277" r:id="rId12"/>
    <p:sldId id="278" r:id="rId13"/>
    <p:sldId id="279" r:id="rId14"/>
    <p:sldId id="280" r:id="rId15"/>
    <p:sldId id="281" r:id="rId16"/>
    <p:sldId id="288" r:id="rId17"/>
    <p:sldId id="289" r:id="rId18"/>
    <p:sldId id="290" r:id="rId19"/>
    <p:sldId id="283" r:id="rId20"/>
    <p:sldId id="284" r:id="rId21"/>
    <p:sldId id="285" r:id="rId22"/>
    <p:sldId id="286" r:id="rId23"/>
    <p:sldId id="287" r:id="rId24"/>
    <p:sldId id="260" r:id="rId25"/>
    <p:sldId id="261" r:id="rId26"/>
    <p:sldId id="264" r:id="rId27"/>
    <p:sldId id="263" r:id="rId28"/>
    <p:sldId id="292" r:id="rId29"/>
    <p:sldId id="265" r:id="rId30"/>
    <p:sldId id="266" r:id="rId31"/>
    <p:sldId id="271" r:id="rId32"/>
    <p:sldId id="267" r:id="rId33"/>
    <p:sldId id="268" r:id="rId34"/>
    <p:sldId id="269" r:id="rId35"/>
    <p:sldId id="270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6" r:id="rId47"/>
    <p:sldId id="304" r:id="rId48"/>
    <p:sldId id="305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1059" autoAdjust="0"/>
  </p:normalViewPr>
  <p:slideViewPr>
    <p:cSldViewPr>
      <p:cViewPr>
        <p:scale>
          <a:sx n="75" d="100"/>
          <a:sy n="75" d="100"/>
        </p:scale>
        <p:origin x="-10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E0FF8-A8BB-4FC2-94E3-572E50A51840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CEDE6-7A3C-4CD0-878A-36FE0661E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Různé typy čar</a:t>
            </a:r>
            <a:r>
              <a:rPr lang="cs-CZ" baseline="0" dirty="0" smtClean="0"/>
              <a:t> a vazeb.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CEDE6-7A3C-4CD0-878A-36FE0661E6A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Možnost exportu např. Excel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CEDE6-7A3C-4CD0-878A-36FE0661E6A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Zjednodušený model bez</a:t>
            </a:r>
            <a:r>
              <a:rPr lang="cs-CZ" baseline="0" dirty="0" smtClean="0"/>
              <a:t> pružiny – ta se domodeluje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CEDE6-7A3C-4CD0-878A-36FE0661E6A7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datum 11"/>
          <p:cNvSpPr txBox="1">
            <a:spLocks/>
          </p:cNvSpPr>
          <p:nvPr userDrawn="1"/>
        </p:nvSpPr>
        <p:spPr>
          <a:xfrm>
            <a:off x="7500958" y="6215082"/>
            <a:ext cx="1571636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3A07-43E1-4A1D-A69A-74361AF50528}" type="datetimeFigureOut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23.9.2008</a:t>
            </a:fld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71414"/>
            <a:ext cx="8153400" cy="857256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SzPct val="70000"/>
              <a:buFont typeface="Wingdings" pitchFamily="2" charset="2"/>
              <a:buChar char=""/>
              <a:defRPr/>
            </a:lvl1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80946"/>
            <a:ext cx="8153400" cy="84772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3F3A07-43E1-4A1D-A69A-74361AF50528}" type="datetimeFigureOut">
              <a:rPr lang="cs-CZ" smtClean="0"/>
              <a:pPr/>
              <a:t>23.9.2008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037258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082978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082978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07504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33548F-58C5-4CB3-8424-7A1E23FDEC2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Analysis%20of%20cep_kola.mht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html_file_D_PHD_V&#253;uka_CAD%20II_Analysis%20of%20cep_kol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HD\V&#253;uka\CAD%20II\rozbor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214290"/>
            <a:ext cx="65627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Ondřej </a:t>
            </a:r>
            <a:r>
              <a:rPr lang="cs-CZ" dirty="0" err="1" smtClean="0"/>
              <a:t>Andrš</a:t>
            </a:r>
            <a:endParaRPr lang="cs-CZ" dirty="0"/>
          </a:p>
        </p:txBody>
      </p:sp>
      <p:sp>
        <p:nvSpPr>
          <p:cNvPr id="8" name="Zástupný symbol pro text 1"/>
          <p:cNvSpPr txBox="1">
            <a:spLocks/>
          </p:cNvSpPr>
          <p:nvPr/>
        </p:nvSpPr>
        <p:spPr>
          <a:xfrm>
            <a:off x="1000100" y="357166"/>
            <a:ext cx="4071965" cy="107157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Systémy CAD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modelování hřídele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428736"/>
            <a:ext cx="8153400" cy="4495800"/>
          </a:xfrm>
        </p:spPr>
        <p:txBody>
          <a:bodyPr/>
          <a:lstStyle/>
          <a:p>
            <a:r>
              <a:rPr lang="cs-CZ" dirty="0" smtClean="0"/>
              <a:t>Zobrazení parametrů modelu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958" y="2067895"/>
            <a:ext cx="6401752" cy="471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modelování hřídele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357298"/>
            <a:ext cx="8153400" cy="4495800"/>
          </a:xfrm>
        </p:spPr>
        <p:txBody>
          <a:bodyPr/>
          <a:lstStyle/>
          <a:p>
            <a:r>
              <a:rPr lang="cs-CZ" dirty="0" smtClean="0"/>
              <a:t>Volba vlastností součásti </a:t>
            </a:r>
          </a:p>
          <a:p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12257"/>
            <a:ext cx="7319985" cy="487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sestavy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AIP otevřeme soubor prostředí sestav (.</a:t>
            </a:r>
            <a:r>
              <a:rPr lang="cs-CZ" dirty="0" err="1" smtClean="0"/>
              <a:t>iam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Postupně vkládáme vytvořené součásti (podsestavy) a definujeme mezi nimi vazby (omezení)</a:t>
            </a:r>
          </a:p>
          <a:p>
            <a:r>
              <a:rPr lang="cs-CZ" dirty="0" smtClean="0"/>
              <a:t>Možnost interaktivní tvorby nových součástí přímo z prostředí sestavy (editace součástí)</a:t>
            </a:r>
          </a:p>
          <a:p>
            <a:r>
              <a:rPr lang="cs-CZ" dirty="0" smtClean="0"/>
              <a:t>Vkládání součástí z obsahového centra</a:t>
            </a:r>
          </a:p>
          <a:p>
            <a:r>
              <a:rPr lang="cs-CZ" dirty="0" smtClean="0"/>
              <a:t>Tvorba součástí pomocí Design Akcelerátoru</a:t>
            </a:r>
          </a:p>
          <a:p>
            <a:r>
              <a:rPr lang="cs-CZ" dirty="0" smtClean="0"/>
              <a:t>Sestavení seznamu součástí a materiálů  </a:t>
            </a:r>
          </a:p>
          <a:p>
            <a:r>
              <a:rPr lang="cs-CZ" dirty="0" smtClean="0"/>
              <a:t>Kontrola funkčnosti sestav a kolizí částí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2877184"/>
            <a:ext cx="1714512" cy="3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Ukázková sestava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058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19" y="4857746"/>
            <a:ext cx="3000381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357158" y="5929330"/>
            <a:ext cx="5651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err="1" smtClean="0"/>
              <a:t>Tamiya</a:t>
            </a:r>
            <a:r>
              <a:rPr lang="cs-CZ" sz="3200" dirty="0" smtClean="0"/>
              <a:t> Double Blaze 1:10 RC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vazby v sestavě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3" y="1357298"/>
            <a:ext cx="902773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71868" y="5929330"/>
            <a:ext cx="30003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Odebrány 4 stupně volnosti</a:t>
            </a:r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 rot="5400000" flipH="1" flipV="1">
            <a:off x="4250529" y="4750603"/>
            <a:ext cx="1285884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>
            <a:off x="3500430" y="5214950"/>
            <a:ext cx="1071570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součásti v sestavě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357298"/>
            <a:ext cx="8358247" cy="54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Vkládání z obsahového 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6" y="1445676"/>
            <a:ext cx="8767792" cy="530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Akcelerátor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4495800"/>
          </a:xfrm>
        </p:spPr>
        <p:txBody>
          <a:bodyPr>
            <a:normAutofit/>
          </a:bodyPr>
          <a:lstStyle/>
          <a:p>
            <a:r>
              <a:rPr lang="cs-CZ" sz="2300" dirty="0" smtClean="0"/>
              <a:t>Zjednodušení a zrychlení návrhu prostřednictvím generování a vkládání standardizované geometrie součástí:</a:t>
            </a: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24098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3571868" y="2714620"/>
            <a:ext cx="3450625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Šroubové spoje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Hřídele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Převody ozubenými koly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Převody řemeny a řetězy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Ložiska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Pružiny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Kroužky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Kolíky</a:t>
            </a:r>
          </a:p>
          <a:p>
            <a:pPr indent="-27360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cs-CZ" sz="2100" dirty="0" smtClean="0"/>
              <a:t>Výpočet svarů, spojek,…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Pružina v Design Akcelerátoru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6603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sestavy - BOM</a:t>
            </a:r>
            <a:endParaRPr lang="cs-CZ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12929"/>
            <a:ext cx="8786874" cy="536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4500570"/>
            <a:ext cx="4810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643998" cy="8572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Autodesk </a:t>
            </a:r>
            <a:r>
              <a:rPr lang="cs-CZ" dirty="0" err="1" smtClean="0"/>
              <a:t>Inventor</a:t>
            </a:r>
            <a:r>
              <a:rPr lang="cs-CZ" dirty="0" smtClean="0"/>
              <a:t> Professional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357298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Software AI je základem pro digitální </a:t>
            </a:r>
            <a:r>
              <a:rPr lang="cs-CZ" dirty="0" err="1" smtClean="0"/>
              <a:t>prototypování</a:t>
            </a:r>
            <a:r>
              <a:rPr lang="cs-CZ" dirty="0" smtClean="0"/>
              <a:t> a vytváření přesného 3D modelu ověřujícího formu, přizpůsobení i funkci návrhu ještě před výrobou</a:t>
            </a:r>
          </a:p>
          <a:p>
            <a:r>
              <a:rPr lang="cs-CZ" dirty="0" smtClean="0"/>
              <a:t>Zásuvné moduly:</a:t>
            </a:r>
          </a:p>
          <a:p>
            <a:pPr lvl="1"/>
            <a:r>
              <a:rPr lang="cs-CZ" dirty="0" smtClean="0"/>
              <a:t>Podpora 2D návrhu (</a:t>
            </a:r>
            <a:r>
              <a:rPr lang="cs-CZ" dirty="0" err="1" smtClean="0"/>
              <a:t>AutoCAD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Sada AI 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Simulation</a:t>
            </a:r>
            <a:r>
              <a:rPr lang="cs-CZ" dirty="0" smtClean="0"/>
              <a:t> (simulace pohybu)</a:t>
            </a:r>
          </a:p>
          <a:p>
            <a:pPr lvl="1"/>
            <a:r>
              <a:rPr lang="cs-CZ" dirty="0" smtClean="0"/>
              <a:t>Sada AI Stress </a:t>
            </a:r>
            <a:r>
              <a:rPr lang="cs-CZ" dirty="0" err="1" smtClean="0"/>
              <a:t>Analysis</a:t>
            </a:r>
            <a:r>
              <a:rPr lang="cs-CZ" dirty="0" smtClean="0"/>
              <a:t> (analýza napětí a namáhání)</a:t>
            </a:r>
          </a:p>
          <a:p>
            <a:pPr lvl="1"/>
            <a:r>
              <a:rPr lang="cs-CZ" dirty="0" smtClean="0"/>
              <a:t>Sada AI pro trasové systémy (spojení konstrukce trubek, potrubí, kabelů a svazků)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sestavy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Neomezené tažení</a:t>
            </a:r>
          </a:p>
          <a:p>
            <a:r>
              <a:rPr lang="cs-CZ" dirty="0" smtClean="0"/>
              <a:t>Omezené tažení</a:t>
            </a:r>
          </a:p>
          <a:p>
            <a:pPr lvl="1"/>
            <a:r>
              <a:rPr lang="cs-CZ" dirty="0" smtClean="0"/>
              <a:t>Po umístění součásti do sestavy je umožněn její pohyb podle odebraných stupňů volnosti … vizuální kontrola kolizí </a:t>
            </a:r>
          </a:p>
          <a:p>
            <a:r>
              <a:rPr lang="cs-CZ" dirty="0" smtClean="0"/>
              <a:t>Kontrola kolizí</a:t>
            </a:r>
          </a:p>
          <a:p>
            <a:r>
              <a:rPr lang="cs-CZ" dirty="0" smtClean="0"/>
              <a:t>Kontrola stupňů volnosti</a:t>
            </a:r>
          </a:p>
          <a:p>
            <a:r>
              <a:rPr lang="cs-CZ" dirty="0" smtClean="0"/>
              <a:t>Řízené vazby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kolizí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77106" cy="49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stupňů volnosti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025" y="1428737"/>
            <a:ext cx="7795065" cy="539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Řízené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428736"/>
            <a:ext cx="8153400" cy="4495800"/>
          </a:xfrm>
        </p:spPr>
        <p:txBody>
          <a:bodyPr/>
          <a:lstStyle/>
          <a:p>
            <a:r>
              <a:rPr lang="cs-CZ" dirty="0" smtClean="0"/>
              <a:t>Simulace mechanického pohybu v sekvenci změn hodnot vazby</a:t>
            </a:r>
          </a:p>
          <a:p>
            <a:r>
              <a:rPr lang="cs-CZ" dirty="0" smtClean="0"/>
              <a:t>Přímo řiditelná pouze jedna vazba, další pomocí algebraických relací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7652380" cy="31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 dynamické simulace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Řeší dynamické chování mechanismu</a:t>
            </a:r>
          </a:p>
          <a:p>
            <a:r>
              <a:rPr lang="cs-CZ" dirty="0" smtClean="0"/>
              <a:t>Simulace mechanismů s definovaným počtem stupňů volnosti</a:t>
            </a:r>
          </a:p>
          <a:p>
            <a:r>
              <a:rPr lang="cs-CZ" dirty="0" smtClean="0"/>
              <a:t>Vstupní veličiny definujeme pomocí konstant nebo jejich funkcí závislosti na čase</a:t>
            </a:r>
          </a:p>
          <a:p>
            <a:r>
              <a:rPr lang="cs-CZ" dirty="0" smtClean="0"/>
              <a:t>Výstupem simulace jsou charakteristiky popisující pohyb mechanismu a vzájemné silové působení</a:t>
            </a:r>
          </a:p>
          <a:p>
            <a:r>
              <a:rPr lang="cs-CZ" dirty="0" smtClean="0"/>
              <a:t>Možný export výsledků do pevnostní analýzy nebo jiného SW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návrhu 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571472" y="1785926"/>
            <a:ext cx="350046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85786" y="178592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Tvorba vstupní geometrie (modelování)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428728" y="2714620"/>
            <a:ext cx="350046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643042" y="278605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Spuštění modulu dynamické simulace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357422" y="3714752"/>
            <a:ext cx="3500462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Tvorba a definice spojů a vazeb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500430" y="4572008"/>
            <a:ext cx="350046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Definice silového působení a nastavení vlastní simulace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4714876" y="5572140"/>
            <a:ext cx="3500462" cy="7858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Spuštění simulace a výpočet výstupních charakteristik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374" y="2443163"/>
            <a:ext cx="589727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vstupní geometrie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Sestavení modelu</a:t>
            </a:r>
          </a:p>
          <a:p>
            <a:r>
              <a:rPr lang="cs-CZ" dirty="0" smtClean="0"/>
              <a:t>Definice materiálu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9508"/>
            <a:ext cx="8858312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Spuštění modulu dynamické simulace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3504" y="214311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Spuštění modulu dynamické simulace ze základního okna AI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335756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Změna základních ovládacích panelů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4357694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Zadávání vstupů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034" y="5500702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Konfigurace výstupů</a:t>
            </a:r>
            <a:endParaRPr lang="cs-CZ" sz="2000" dirty="0"/>
          </a:p>
        </p:txBody>
      </p:sp>
      <p:sp>
        <p:nvSpPr>
          <p:cNvPr id="10" name="Šipka doprava 9"/>
          <p:cNvSpPr/>
          <p:nvPr/>
        </p:nvSpPr>
        <p:spPr>
          <a:xfrm>
            <a:off x="3071802" y="4357694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071802" y="5500702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724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24003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858312" cy="8572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Spuštění modulu dynamické simulace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57554" y="157161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Při prvním spuštění automatické převedení sestavy a generování vazeb</a:t>
            </a:r>
          </a:p>
        </p:txBody>
      </p:sp>
      <p:sp>
        <p:nvSpPr>
          <p:cNvPr id="6" name="Šipka doprava 5"/>
          <p:cNvSpPr/>
          <p:nvPr/>
        </p:nvSpPr>
        <p:spPr>
          <a:xfrm rot="10800000">
            <a:off x="2357422" y="178592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24247"/>
            <a:ext cx="41814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09707"/>
            <a:ext cx="2018450" cy="53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Šipka doprava 8"/>
          <p:cNvSpPr/>
          <p:nvPr/>
        </p:nvSpPr>
        <p:spPr>
          <a:xfrm>
            <a:off x="2357422" y="285749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428992" y="2857496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Často nevhodné … změna v nastavení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a definice spojů a vazeb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Součásti v sestavě rozdělíme do logických celků</a:t>
            </a:r>
          </a:p>
          <a:p>
            <a:r>
              <a:rPr lang="cs-CZ" dirty="0" smtClean="0"/>
              <a:t>Mezi celky definujeme vazby</a:t>
            </a:r>
          </a:p>
          <a:p>
            <a:r>
              <a:rPr lang="cs-CZ" dirty="0" smtClean="0"/>
              <a:t>Manuální vložení</a:t>
            </a:r>
          </a:p>
          <a:p>
            <a:pPr lvl="1"/>
            <a:r>
              <a:rPr lang="cs-CZ" dirty="0" smtClean="0"/>
              <a:t>Vlastním vložením spoje</a:t>
            </a:r>
          </a:p>
          <a:p>
            <a:pPr lvl="1"/>
            <a:r>
              <a:rPr lang="cs-CZ" dirty="0" smtClean="0"/>
              <a:t>Převedením ze sestavy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3578970" cy="23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Vývojový návrh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Modelování součástí</a:t>
            </a:r>
          </a:p>
          <a:p>
            <a:r>
              <a:rPr lang="cs-CZ" dirty="0" smtClean="0"/>
              <a:t>Modelování sestav</a:t>
            </a:r>
          </a:p>
          <a:p>
            <a:r>
              <a:rPr lang="cs-CZ" dirty="0" smtClean="0"/>
              <a:t>Ověření funkčnosti v dynamické analýze</a:t>
            </a:r>
          </a:p>
          <a:p>
            <a:r>
              <a:rPr lang="cs-CZ" dirty="0" smtClean="0"/>
              <a:t>Ověření v pevnostní analýze</a:t>
            </a:r>
          </a:p>
          <a:p>
            <a:r>
              <a:rPr lang="cs-CZ" dirty="0" smtClean="0"/>
              <a:t>Tvorba výkresové dokumentace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a definice spojů a vazeb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42" y="1406424"/>
            <a:ext cx="7823748" cy="53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a definice spojů a vazeb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14506"/>
            <a:ext cx="9010679" cy="47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silového působení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694" y="1428736"/>
            <a:ext cx="7392082" cy="5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28" y="1428736"/>
            <a:ext cx="767688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Nastavení a spuštění simulace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714480" y="5786454"/>
            <a:ext cx="250033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Nastavení délky, počtu obrázků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714480" y="4286256"/>
            <a:ext cx="2500330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Spuštění simulace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1714480" y="4929198"/>
            <a:ext cx="250033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Zpět do konstrukčního režimu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4233860" y="52149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357686" y="4643446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4286248" y="557214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simulace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7423"/>
            <a:ext cx="8858280" cy="50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pro pevnostní analýzu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25241"/>
            <a:ext cx="8858312" cy="48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500034" y="1428736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Výběr součásti pro analýzu a simulačního kroku, pro který má být počítána.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 pevnostní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Umožňuje pevnostní a frekvenční analýzu navrhovaných součástí</a:t>
            </a:r>
          </a:p>
          <a:p>
            <a:r>
              <a:rPr lang="cs-CZ" dirty="0" smtClean="0"/>
              <a:t>Osahuje nástroje pro definování namáhání a vkládání omezení</a:t>
            </a:r>
          </a:p>
          <a:p>
            <a:r>
              <a:rPr lang="cs-CZ" dirty="0" smtClean="0"/>
              <a:t>Počítá výsledné napětí, deformaci, faktor bezpečnosti a rezonanční frekvence</a:t>
            </a:r>
          </a:p>
          <a:p>
            <a:r>
              <a:rPr lang="cs-CZ" dirty="0" smtClean="0"/>
              <a:t>Umožňuje přímo zpětnou editaci součásti podle dosažených výsledků analýzy</a:t>
            </a:r>
          </a:p>
          <a:p>
            <a:r>
              <a:rPr lang="cs-CZ" dirty="0" smtClean="0"/>
              <a:t>Generovaní výstupní zprávy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Spuštění pevnostní analýzy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282" y="300037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Spuštění modulu pevnostní analýzy ze základního okna součásti AI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84459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643050"/>
            <a:ext cx="2157416" cy="500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0"/>
            <a:ext cx="2400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Šipka doprava 7"/>
          <p:cNvSpPr/>
          <p:nvPr/>
        </p:nvSpPr>
        <p:spPr>
          <a:xfrm>
            <a:off x="5357818" y="3357562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00496" y="331464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Zatížení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00496" y="410046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Omezení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00496" y="507207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Výstupy a nastaveni</a:t>
            </a:r>
            <a:endParaRPr lang="cs-CZ" sz="2000" dirty="0"/>
          </a:p>
        </p:txBody>
      </p:sp>
      <p:sp>
        <p:nvSpPr>
          <p:cNvPr id="12" name="Šipka doprava 11"/>
          <p:cNvSpPr/>
          <p:nvPr/>
        </p:nvSpPr>
        <p:spPr>
          <a:xfrm>
            <a:off x="5357818" y="4143380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357818" y="5286388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parametrů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588" y="1576410"/>
            <a:ext cx="68199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662356" y="2071678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Volba typu analýzy: modální x pevnostní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62356" y="328612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Hustota sítě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rot="10800000">
            <a:off x="3305167" y="2255828"/>
            <a:ext cx="35719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>
            <a:off x="3305167" y="3476625"/>
            <a:ext cx="35719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786182" y="242886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importu zatížení z dynamické analýzy není modální analýza dostupná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42976" y="6215082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Potvrzení nastavení a výpočet charakteristik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rot="5400000">
            <a:off x="2001026" y="5980924"/>
            <a:ext cx="428628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výsledků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60"/>
            <a:ext cx="7583687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000232" y="1643050"/>
            <a:ext cx="52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Volba vlastností zobrazení zvýraznění deformace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 rot="5400000" flipH="1" flipV="1">
            <a:off x="7107255" y="1608125"/>
            <a:ext cx="285752" cy="21272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>
            <a:off x="3965571" y="6178569"/>
            <a:ext cx="35719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859322" y="635795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 action="ppaction://hlinkfile"/>
              </a:rPr>
              <a:t>Tvorba </a:t>
            </a:r>
            <a:r>
              <a:rPr lang="cs-CZ" dirty="0" smtClean="0">
                <a:hlinkClick r:id="rId4" action="ppaction://hlinkfile"/>
              </a:rPr>
              <a:t>výstupní </a:t>
            </a:r>
            <a:r>
              <a:rPr lang="cs-CZ" dirty="0" smtClean="0">
                <a:hlinkClick r:id="rId3" action="ppaction://hlinkfile"/>
              </a:rPr>
              <a:t>zprávy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vývojového návrhu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1676"/>
          </a:xfrm>
        </p:spPr>
        <p:txBody>
          <a:bodyPr/>
          <a:lstStyle/>
          <a:p>
            <a:r>
              <a:rPr lang="cs-CZ" dirty="0" smtClean="0"/>
              <a:t>Soubor projektu (formát XML)</a:t>
            </a:r>
          </a:p>
          <a:p>
            <a:pPr lvl="1"/>
            <a:r>
              <a:rPr lang="cs-CZ" dirty="0" smtClean="0"/>
              <a:t>Logické propojení jednotlivých souborů návrhu</a:t>
            </a:r>
          </a:p>
          <a:p>
            <a:pPr lvl="1"/>
            <a:r>
              <a:rPr lang="cs-CZ" dirty="0" smtClean="0"/>
              <a:t>Informace o umístění, vlastnosti…</a:t>
            </a:r>
          </a:p>
          <a:p>
            <a:pPr lvl="1"/>
            <a:endParaRPr lang="cs-CZ" dirty="0" smtClean="0"/>
          </a:p>
          <a:p>
            <a:pPr lvl="2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43" y="5103774"/>
            <a:ext cx="8826913" cy="12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4324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lů 5"/>
          <p:cNvSpPr/>
          <p:nvPr/>
        </p:nvSpPr>
        <p:spPr>
          <a:xfrm>
            <a:off x="4286248" y="4500570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výkresové dokumentace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zpracování modelu součásti nebo sestavy následuje tvorba výkresové dokumentace</a:t>
            </a:r>
          </a:p>
          <a:p>
            <a:r>
              <a:rPr lang="cs-CZ" dirty="0" smtClean="0"/>
              <a:t>Soubory výkresů (*.</a:t>
            </a:r>
            <a:r>
              <a:rPr lang="cs-CZ" dirty="0" err="1" smtClean="0"/>
              <a:t>idw</a:t>
            </a:r>
            <a:r>
              <a:rPr lang="cs-CZ" dirty="0" smtClean="0"/>
              <a:t>) obousměrně propojeny s modely</a:t>
            </a:r>
          </a:p>
          <a:p>
            <a:r>
              <a:rPr lang="cs-CZ" dirty="0" smtClean="0"/>
              <a:t>Přednastavené styly podle lokalizace</a:t>
            </a:r>
          </a:p>
          <a:p>
            <a:r>
              <a:rPr lang="cs-CZ" dirty="0" smtClean="0"/>
              <a:t>Výkresy tvoříme umístěním pohledů modelu a doplněním pohledů kótami a dalšími doprovodnými záznamy</a:t>
            </a:r>
          </a:p>
          <a:p>
            <a:r>
              <a:rPr lang="cs-CZ" dirty="0" smtClean="0"/>
              <a:t>Všechny zobrazené entity jsou zpětně </a:t>
            </a:r>
            <a:r>
              <a:rPr lang="cs-CZ" dirty="0" err="1" smtClean="0"/>
              <a:t>editovatelné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výkresové dokumentace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075" y="1357298"/>
            <a:ext cx="758113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Style </a:t>
            </a:r>
            <a:r>
              <a:rPr lang="cs-CZ" dirty="0" err="1" smtClean="0"/>
              <a:t>and</a:t>
            </a:r>
            <a:r>
              <a:rPr lang="cs-CZ" dirty="0" smtClean="0"/>
              <a:t> Standard Editor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36216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výkresu-základní pohled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34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výkresu-další pohledy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900" y="1412668"/>
            <a:ext cx="7582694" cy="537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2400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výkresu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4794" y="1600200"/>
            <a:ext cx="8153400" cy="44958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Kóty</a:t>
            </a:r>
          </a:p>
          <a:p>
            <a:r>
              <a:rPr lang="cs-CZ" sz="2000" dirty="0" smtClean="0"/>
              <a:t>Odkazové čáry</a:t>
            </a:r>
          </a:p>
          <a:p>
            <a:r>
              <a:rPr lang="cs-CZ" sz="2000" dirty="0" smtClean="0"/>
              <a:t>Povrchová úprava</a:t>
            </a:r>
          </a:p>
          <a:p>
            <a:r>
              <a:rPr lang="cs-CZ" sz="2000" dirty="0" smtClean="0"/>
              <a:t>Poznámky</a:t>
            </a:r>
          </a:p>
          <a:p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50" y="1500174"/>
            <a:ext cx="65480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prezentace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35838"/>
            <a:ext cx="7038989" cy="53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286380" y="171448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Soubor *.</a:t>
            </a:r>
            <a:r>
              <a:rPr lang="cs-CZ" dirty="0" err="1" smtClean="0"/>
              <a:t>ipn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Rozložená sestava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398" y="1417558"/>
            <a:ext cx="7634305" cy="536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 sestavy </a:t>
            </a:r>
            <a:endParaRPr lang="cs-CZ" dirty="0"/>
          </a:p>
        </p:txBody>
      </p:sp>
      <p:pic>
        <p:nvPicPr>
          <p:cNvPr id="6" name="rozbor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434" y="2428868"/>
            <a:ext cx="8852722" cy="34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858312" cy="857256"/>
          </a:xfrm>
        </p:spPr>
        <p:txBody>
          <a:bodyPr>
            <a:normAutofit/>
          </a:bodyPr>
          <a:lstStyle/>
          <a:p>
            <a:r>
              <a:rPr lang="cs-CZ" sz="4100" dirty="0" smtClean="0"/>
              <a:t>Základní postup modelování součásti</a:t>
            </a:r>
            <a:endParaRPr lang="cs-CZ" sz="4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3376" y="1600200"/>
            <a:ext cx="8153400" cy="4972072"/>
          </a:xfrm>
        </p:spPr>
        <p:txBody>
          <a:bodyPr/>
          <a:lstStyle/>
          <a:p>
            <a:r>
              <a:rPr lang="cs-CZ" dirty="0" smtClean="0"/>
              <a:t>Tvorba náčrtu (2D, 3D)</a:t>
            </a:r>
          </a:p>
          <a:p>
            <a:r>
              <a:rPr lang="cs-CZ" dirty="0" smtClean="0"/>
              <a:t>Parametrické modelování součásti</a:t>
            </a:r>
          </a:p>
          <a:p>
            <a:pPr lvl="1"/>
            <a:r>
              <a:rPr lang="cs-CZ" dirty="0" smtClean="0"/>
              <a:t>Základní tvar</a:t>
            </a:r>
          </a:p>
          <a:p>
            <a:pPr lvl="1"/>
            <a:r>
              <a:rPr lang="cs-CZ" dirty="0" smtClean="0"/>
              <a:t>Úpravy základního tvaru</a:t>
            </a:r>
          </a:p>
          <a:p>
            <a:pPr lvl="1"/>
            <a:r>
              <a:rPr lang="cs-CZ" dirty="0" smtClean="0"/>
              <a:t>Tvorba konstrukčních prvků (bod, osa, rovina)</a:t>
            </a:r>
          </a:p>
          <a:p>
            <a:r>
              <a:rPr lang="cs-CZ" dirty="0" smtClean="0"/>
              <a:t>Tvorba a editace umísťovaných prvků</a:t>
            </a:r>
          </a:p>
          <a:p>
            <a:pPr lvl="1"/>
            <a:r>
              <a:rPr lang="cs-CZ" dirty="0" smtClean="0"/>
              <a:t>Vázány na předchozí geometrii</a:t>
            </a:r>
          </a:p>
          <a:p>
            <a:pPr lvl="1"/>
            <a:r>
              <a:rPr lang="cs-CZ" dirty="0" smtClean="0"/>
              <a:t>Zkosení, zaoblení, díry, závity…</a:t>
            </a:r>
          </a:p>
          <a:p>
            <a:r>
              <a:rPr lang="cs-CZ" dirty="0" smtClean="0"/>
              <a:t>Volba vlastností součásti </a:t>
            </a:r>
          </a:p>
          <a:p>
            <a:pPr lvl="1"/>
            <a:r>
              <a:rPr lang="cs-CZ" dirty="0" smtClean="0"/>
              <a:t>Materiál, barva…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286020"/>
            <a:ext cx="1381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modelování hřídele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náčrtu základní geometrie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86868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modelování hřídele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základního tvaru – rotace kolem osy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72199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modelování hřídele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umístěného prvku - závit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743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modelování hřídele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umístěného prvku - díra</a:t>
            </a:r>
          </a:p>
          <a:p>
            <a:pPr lvl="1"/>
            <a:r>
              <a:rPr lang="cs-CZ" dirty="0" smtClean="0"/>
              <a:t>Pomocný konstrukční prvek plocha a náčrt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2857496"/>
            <a:ext cx="8220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3225</TotalTime>
  <Words>785</Words>
  <Application>Microsoft Office PowerPoint</Application>
  <PresentationFormat>Předvádění na obrazovce (4:3)</PresentationFormat>
  <Paragraphs>166</Paragraphs>
  <Slides>48</Slides>
  <Notes>3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Medián</vt:lpstr>
      <vt:lpstr>Snímek 1</vt:lpstr>
      <vt:lpstr>Autodesk Inventor Professional 2009</vt:lpstr>
      <vt:lpstr>Vývojový návrh</vt:lpstr>
      <vt:lpstr>Organizace vývojového návrhu</vt:lpstr>
      <vt:lpstr>Základní postup modelování součásti</vt:lpstr>
      <vt:lpstr>Příklad modelování hřídele</vt:lpstr>
      <vt:lpstr>Příklad modelování hřídele</vt:lpstr>
      <vt:lpstr>Příklad modelování hřídele</vt:lpstr>
      <vt:lpstr>Příklad modelování hřídele</vt:lpstr>
      <vt:lpstr>Příklad modelování hřídele</vt:lpstr>
      <vt:lpstr>Příklad modelování hřídele</vt:lpstr>
      <vt:lpstr>Tvorba sestavy</vt:lpstr>
      <vt:lpstr>Ukázková sestava</vt:lpstr>
      <vt:lpstr>Tvorba vazby v sestavě</vt:lpstr>
      <vt:lpstr>Editace součásti v sestavě</vt:lpstr>
      <vt:lpstr>Vkládání z obsahového centra</vt:lpstr>
      <vt:lpstr>Design Akcelerátor</vt:lpstr>
      <vt:lpstr>Pružina v Design Akcelerátoru</vt:lpstr>
      <vt:lpstr>Přehled sestavy - BOM</vt:lpstr>
      <vt:lpstr>Kontrola sestavy</vt:lpstr>
      <vt:lpstr>Kontrola kolizí</vt:lpstr>
      <vt:lpstr>Zobrazení stupňů volnosti</vt:lpstr>
      <vt:lpstr>Řízené vazby</vt:lpstr>
      <vt:lpstr>Modul dynamické simulace</vt:lpstr>
      <vt:lpstr>Postup návrhu </vt:lpstr>
      <vt:lpstr>Tvorba vstupní geometrie</vt:lpstr>
      <vt:lpstr>Spuštění modulu dynamické simulace</vt:lpstr>
      <vt:lpstr>Spuštění modulu dynamické simulace</vt:lpstr>
      <vt:lpstr>Tvorba a definice spojů a vazeb</vt:lpstr>
      <vt:lpstr>Tvorba a definice spojů a vazeb</vt:lpstr>
      <vt:lpstr>Tvorba a definice spojů a vazeb</vt:lpstr>
      <vt:lpstr>Definice silového působení</vt:lpstr>
      <vt:lpstr>Nastavení a spuštění simulace</vt:lpstr>
      <vt:lpstr>Výstupy simulace</vt:lpstr>
      <vt:lpstr>Příprava pro pevnostní analýzu</vt:lpstr>
      <vt:lpstr>Modul pevnostní analýzy</vt:lpstr>
      <vt:lpstr>Spuštění pevnostní analýzy</vt:lpstr>
      <vt:lpstr>Nastavení parametrů</vt:lpstr>
      <vt:lpstr>Zobrazení výsledků</vt:lpstr>
      <vt:lpstr>Tvorba výkresové dokumentace</vt:lpstr>
      <vt:lpstr>Tvorba výkresové dokumentace</vt:lpstr>
      <vt:lpstr>Style and Standard Editor</vt:lpstr>
      <vt:lpstr>Tvorba výkresu-základní pohled</vt:lpstr>
      <vt:lpstr>Tvorba výkresu-další pohledy</vt:lpstr>
      <vt:lpstr>Doplnění výkresu</vt:lpstr>
      <vt:lpstr>Tvorba prezentace</vt:lpstr>
      <vt:lpstr>Rozložená sestava</vt:lpstr>
      <vt:lpstr>Animace sestavy </vt:lpstr>
    </vt:vector>
  </TitlesOfParts>
  <Company>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efedfcevfe</dc:title>
  <dc:creator>Ondra</dc:creator>
  <cp:lastModifiedBy>Ondra A</cp:lastModifiedBy>
  <cp:revision>225</cp:revision>
  <dcterms:created xsi:type="dcterms:W3CDTF">2008-01-20T16:37:47Z</dcterms:created>
  <dcterms:modified xsi:type="dcterms:W3CDTF">2008-09-23T07:42:49Z</dcterms:modified>
</cp:coreProperties>
</file>